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7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defRPr>
            </a:lvl1pPr>
          </a:lstStyle>
          <a:p>
            <a:r>
              <a:t>Title Text</a:t>
            </a:r>
          </a:p>
        </p:txBody>
      </p:sp>
      <p:sp>
        <p:nvSpPr>
          <p:cNvPr id="13" name="Body Level One…"/>
          <p:cNvSpPr txBox="1">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defRPr>
            </a:lvl1pPr>
            <a:lvl2pPr marL="0" indent="228600" algn="ctr">
              <a:spcBef>
                <a:spcPts val="0"/>
              </a:spcBef>
              <a:buSzTx/>
              <a:buNone/>
              <a:defRPr sz="5200" i="1">
                <a:solidFill>
                  <a:srgbClr val="BEA56D"/>
                </a:solidFill>
                <a:effectLst>
                  <a:outerShdw blurRad="25400" dist="38100" dir="15900000" rotWithShape="0">
                    <a:srgbClr val="000000">
                      <a:alpha val="90000"/>
                    </a:srgbClr>
                  </a:outerShdw>
                </a:effectLst>
              </a:defRPr>
            </a:lvl2pPr>
            <a:lvl3pPr marL="0" indent="457200" algn="ctr">
              <a:spcBef>
                <a:spcPts val="0"/>
              </a:spcBef>
              <a:buSzTx/>
              <a:buNone/>
              <a:defRPr sz="5200" i="1">
                <a:solidFill>
                  <a:srgbClr val="BEA56D"/>
                </a:solidFill>
                <a:effectLst>
                  <a:outerShdw blurRad="25400" dist="38100" dir="15900000" rotWithShape="0">
                    <a:srgbClr val="000000">
                      <a:alpha val="90000"/>
                    </a:srgbClr>
                  </a:outerShdw>
                </a:effectLst>
              </a:defRPr>
            </a:lvl3pPr>
            <a:lvl4pPr marL="0" indent="685800" algn="ctr">
              <a:spcBef>
                <a:spcPts val="0"/>
              </a:spcBef>
              <a:buSzTx/>
              <a:buNone/>
              <a:defRPr sz="5200" i="1">
                <a:solidFill>
                  <a:srgbClr val="BEA56D"/>
                </a:solidFill>
                <a:effectLst>
                  <a:outerShdw blurRad="25400" dist="38100" dir="15900000" rotWithShape="0">
                    <a:srgbClr val="000000">
                      <a:alpha val="90000"/>
                    </a:srgbClr>
                  </a:outerShdw>
                </a:effectLst>
              </a:defRPr>
            </a:lvl4pPr>
            <a:lvl5pPr marL="0" indent="914400" algn="ctr">
              <a:spcBef>
                <a:spcPts val="0"/>
              </a:spcBef>
              <a:buSzTx/>
              <a:buNone/>
              <a:defRPr sz="52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565899" y="90296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sz="3200" i="1"/>
            </a:lvl1pPr>
          </a:lstStyle>
          <a:p>
            <a:r>
              <a:t>–Johnny Appleseed</a:t>
            </a:r>
          </a:p>
        </p:txBody>
      </p:sp>
      <p:sp>
        <p:nvSpPr>
          <p:cNvPr id="96" name="“Type a quote here.”"/>
          <p:cNvSpPr txBox="1">
            <a:spLocks noGrp="1"/>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sz="4000" i="1"/>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Image"/>
          <p:cNvSpPr>
            <a:spLocks noGrp="1"/>
          </p:cNvSpPr>
          <p:nvPr>
            <p:ph type="pic" idx="13"/>
          </p:nvPr>
        </p:nvSpPr>
        <p:spPr>
          <a:xfrm>
            <a:off x="749300" y="812800"/>
            <a:ext cx="11480800" cy="622300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762000" y="7035800"/>
            <a:ext cx="11480800" cy="1346200"/>
          </a:xfrm>
          <a:prstGeom prst="rect">
            <a:avLst/>
          </a:prstGeom>
        </p:spPr>
        <p:txBody>
          <a:bodyPr/>
          <a:lstStyle/>
          <a:p>
            <a:r>
              <a:t>Title Text</a:t>
            </a:r>
          </a:p>
        </p:txBody>
      </p:sp>
      <p:sp>
        <p:nvSpPr>
          <p:cNvPr id="23" name="Body Level One…"/>
          <p:cNvSpPr txBox="1">
            <a:spLocks noGrp="1"/>
          </p:cNvSpPr>
          <p:nvPr>
            <p:ph type="body" sz="quarter" idx="1"/>
          </p:nvPr>
        </p:nvSpPr>
        <p:spPr>
          <a:xfrm>
            <a:off x="762000" y="8382000"/>
            <a:ext cx="11480800" cy="952500"/>
          </a:xfrm>
          <a:prstGeom prst="rect">
            <a:avLst/>
          </a:prstGeom>
        </p:spPr>
        <p:txBody>
          <a:bodyPr/>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6324599" y="9143999"/>
            <a:ext cx="34290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762000" y="3606800"/>
            <a:ext cx="11480800" cy="2540000"/>
          </a:xfrm>
          <a:prstGeom prst="rect">
            <a:avLst/>
          </a:prstGeom>
        </p:spPr>
        <p:txBody>
          <a:bodyPr/>
          <a:lstStyle/>
          <a:p>
            <a:r>
              <a:t>Title Text</a:t>
            </a:r>
          </a:p>
        </p:txBody>
      </p:sp>
      <p:sp>
        <p:nvSpPr>
          <p:cNvPr id="32" name="Slide Number"/>
          <p:cNvSpPr txBox="1">
            <a:spLocks noGrp="1"/>
          </p:cNvSpPr>
          <p:nvPr>
            <p:ph type="sldNum" sz="quarter" idx="2"/>
          </p:nvPr>
        </p:nvSpPr>
        <p:spPr>
          <a:xfrm>
            <a:off x="6324599" y="90169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Image"/>
          <p:cNvSpPr>
            <a:spLocks noGrp="1"/>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431800" y="1600200"/>
            <a:ext cx="6477000" cy="3175000"/>
          </a:xfrm>
          <a:prstGeom prst="rect">
            <a:avLst/>
          </a:prstGeom>
        </p:spPr>
        <p:txBody>
          <a:bodyPr anchor="b"/>
          <a:lstStyle/>
          <a:p>
            <a:r>
              <a:t>Title Text</a:t>
            </a:r>
          </a:p>
        </p:txBody>
      </p:sp>
      <p:sp>
        <p:nvSpPr>
          <p:cNvPr id="42" name="Body Level One…"/>
          <p:cNvSpPr txBox="1">
            <a:spLocks noGrp="1"/>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idx="13"/>
          </p:nvPr>
        </p:nvSpPr>
        <p:spPr>
          <a:xfrm>
            <a:off x="787400" y="723900"/>
            <a:ext cx="6324600" cy="81788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hurch of God"/>
          <p:cNvSpPr txBox="1">
            <a:spLocks noGrp="1"/>
          </p:cNvSpPr>
          <p:nvPr>
            <p:ph type="ctrTitle"/>
          </p:nvPr>
        </p:nvSpPr>
        <p:spPr>
          <a:prstGeom prst="rect">
            <a:avLst/>
          </a:prstGeom>
        </p:spPr>
        <p:txBody>
          <a:bodyPr/>
          <a:lstStyle/>
          <a:p>
            <a:r>
              <a:t>Church of God</a:t>
            </a:r>
          </a:p>
        </p:txBody>
      </p:sp>
      <p:sp>
        <p:nvSpPr>
          <p:cNvPr id="122" name="Bible…"/>
          <p:cNvSpPr txBox="1">
            <a:spLocks noGrp="1"/>
          </p:cNvSpPr>
          <p:nvPr>
            <p:ph type="subTitle" sz="quarter" idx="1"/>
          </p:nvPr>
        </p:nvSpPr>
        <p:spPr>
          <a:xfrm>
            <a:off x="813209" y="5346700"/>
            <a:ext cx="11836401" cy="1854200"/>
          </a:xfrm>
          <a:prstGeom prst="rect">
            <a:avLst/>
          </a:prstGeom>
        </p:spPr>
        <p:txBody>
          <a:bodyPr/>
          <a:lstStyle/>
          <a:p>
            <a:r>
              <a:t>Bible </a:t>
            </a:r>
          </a:p>
          <a:p>
            <a:r>
              <a:t>Doctrine of Repentance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RUE GODLY SORROW IS NOT THE SORROW OF THE WORLD. 2 Corinthians 7:8-11 KJVS[8] For though I made you sorry with a letter, I do not relent, though I did repent: for I perceive that the same epistle hath made you sorry, though it were but for a season. [9] Now I rejoice, not that ye were made sorry, but that ye sorrowed to repentance: for ye were made sorry after a godly manner, that ye might receive damage by us in nothing. [10] For godly sorrow worketh repentance to salvation not to be repented of: but the sorrow of the world worketh death. [11] For behold this selfsame thing, that ye sorrowed after a godly sort, what carefulness it wrought in you, yea, what clearing of yourselves, yea, what indignation, yea, what fear, yea, what vehement desire, yea, what zeal, yea, what revenge! In all things ye have approved yourselves to be clear in this matter."/>
          <p:cNvSpPr txBox="1">
            <a:spLocks noGrp="1"/>
          </p:cNvSpPr>
          <p:nvPr>
            <p:ph type="body" idx="14"/>
          </p:nvPr>
        </p:nvSpPr>
        <p:spPr>
          <a:xfrm>
            <a:off x="241300" y="563026"/>
            <a:ext cx="12560300" cy="8843447"/>
          </a:xfrm>
          <a:prstGeom prst="rect">
            <a:avLst/>
          </a:prstGeom>
        </p:spPr>
        <p:txBody>
          <a:bodyPr/>
          <a:lstStyle>
            <a:lvl1pPr marL="725714" indent="-725714">
              <a:buSzPct val="100000"/>
              <a:buAutoNum type="arabicParenR"/>
            </a:lvl1pPr>
          </a:lstStyle>
          <a:p>
            <a:pPr marL="0" indent="0">
              <a:buNone/>
            </a:pPr>
            <a:r>
              <a:rPr dirty="0"/>
              <a:t>TRUE GODLY SORROW IS NOT THE SORROW OF THE WORLD. </a:t>
            </a:r>
            <a:endParaRPr lang="en-US" dirty="0"/>
          </a:p>
          <a:p>
            <a:pPr marL="0" indent="0">
              <a:buNone/>
            </a:pPr>
            <a:r>
              <a:rPr sz="3600" dirty="0"/>
              <a:t>2 Corinthians 7:8-11 KJV</a:t>
            </a:r>
            <a:r>
              <a:rPr lang="en-US" sz="3600" dirty="0"/>
              <a:t> </a:t>
            </a:r>
            <a:r>
              <a:rPr sz="3600" dirty="0"/>
              <a:t>[8] For though I made you sorry with a letter, I do not relent, though I did repent: for I perceive that the same epistle hath made you sorry, though it were but for a season. [9] Now I rejoice, not that ye were made sorry, but that ye sorrowed to repentance: for ye were made sorry after a godly manner, that ye might receive damage by us in nothing. [10] For godly sorrow worketh repentance to salvation not to be repented of: but the sorrow of the world worketh death. [11] For behold this selfsame thing, that ye sorrowed after a godly sort, what carefulness it wrought in you, yea, what clearing of yourselves, yea, what indignation, yea, what fear, yea, what vehement desire, yea, what zeal, yea, what revenge! In all things ye have approved yourselves to be clear in this matter.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salm 51:17 KJVS…"/>
          <p:cNvSpPr txBox="1">
            <a:spLocks noGrp="1"/>
          </p:cNvSpPr>
          <p:nvPr>
            <p:ph type="body" idx="14"/>
          </p:nvPr>
        </p:nvSpPr>
        <p:spPr>
          <a:xfrm>
            <a:off x="1270000" y="1038423"/>
            <a:ext cx="10464800" cy="7181453"/>
          </a:xfrm>
          <a:prstGeom prst="rect">
            <a:avLst/>
          </a:prstGeom>
        </p:spPr>
        <p:txBody>
          <a:bodyPr/>
          <a:lstStyle/>
          <a:p>
            <a:r>
              <a:rPr dirty="0"/>
              <a:t>Psalm 51:17 KJV</a:t>
            </a:r>
          </a:p>
          <a:p>
            <a:r>
              <a:rPr dirty="0"/>
              <a:t>[17] The sacrifices of God are a broken spirit: a broken and a contrite heart, O God, thou wilt not despise.</a:t>
            </a:r>
          </a:p>
          <a:p>
            <a:r>
              <a:rPr dirty="0"/>
              <a:t>2) WHEN THE PRODIGAL SON RETURNED HOME, HE EXEMPLIFIED GODLY SORROW.  Luke 15:21 KJV</a:t>
            </a:r>
          </a:p>
          <a:p>
            <a:r>
              <a:rPr dirty="0"/>
              <a:t>[21] And the son said unto him, Father, I have sinned against heaven, and in thy sight, and am no more worthy to be called thy son.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he Spirit of God MUST first convict man of his sins before he can repent!…"/>
          <p:cNvSpPr txBox="1">
            <a:spLocks noGrp="1"/>
          </p:cNvSpPr>
          <p:nvPr>
            <p:ph type="body" idx="14"/>
          </p:nvPr>
        </p:nvSpPr>
        <p:spPr>
          <a:xfrm>
            <a:off x="1270000" y="1198662"/>
            <a:ext cx="10464800" cy="6873677"/>
          </a:xfrm>
          <a:prstGeom prst="rect">
            <a:avLst/>
          </a:prstGeom>
        </p:spPr>
        <p:txBody>
          <a:bodyPr/>
          <a:lstStyle/>
          <a:p>
            <a:r>
              <a:rPr dirty="0"/>
              <a:t>The Spirit of God MUST first convict man of his sins before he can repent!</a:t>
            </a:r>
          </a:p>
          <a:p>
            <a:r>
              <a:rPr dirty="0"/>
              <a:t> John 6:44 KJV</a:t>
            </a:r>
          </a:p>
          <a:p>
            <a:r>
              <a:rPr dirty="0"/>
              <a:t>[44] No man can come to me, except the Father which hath sent me draw him: and I will raise him up at the last day.</a:t>
            </a:r>
          </a:p>
          <a:p>
            <a:r>
              <a:rPr dirty="0"/>
              <a:t>John 16:8 KJV</a:t>
            </a:r>
          </a:p>
          <a:p>
            <a:r>
              <a:rPr dirty="0"/>
              <a:t>[8] And when he is come, he will reprove the world of sin, and of righteousness, and of judgment: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ins are confessed before God NOT men!…"/>
          <p:cNvSpPr txBox="1">
            <a:spLocks noGrp="1"/>
          </p:cNvSpPr>
          <p:nvPr>
            <p:ph type="body" idx="14"/>
          </p:nvPr>
        </p:nvSpPr>
        <p:spPr>
          <a:xfrm>
            <a:off x="1270000" y="1961753"/>
            <a:ext cx="10464800" cy="5334794"/>
          </a:xfrm>
          <a:prstGeom prst="rect">
            <a:avLst/>
          </a:prstGeom>
        </p:spPr>
        <p:txBody>
          <a:bodyPr/>
          <a:lstStyle/>
          <a:p>
            <a:r>
              <a:rPr dirty="0"/>
              <a:t>Sins are confessed before God NOT men!</a:t>
            </a:r>
          </a:p>
          <a:p>
            <a:r>
              <a:rPr dirty="0"/>
              <a:t>1 John 1:9 KJV</a:t>
            </a:r>
          </a:p>
          <a:p>
            <a:r>
              <a:rPr dirty="0"/>
              <a:t>[9] If we confess our sins, he is faithful and just to forgive us our sins, and to cleanse us from all unrighteousness.</a:t>
            </a:r>
          </a:p>
          <a:p>
            <a:r>
              <a:rPr dirty="0"/>
              <a:t>Sins must be confessed to God who alone has power to forgive sins.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NFESSION OF WRONGS AND SEEKING FORGIVENESS MUST BE MADE TO MEN WHO HAVE BEEN WRONGED."/>
          <p:cNvSpPr txBox="1">
            <a:spLocks noGrp="1"/>
          </p:cNvSpPr>
          <p:nvPr>
            <p:ph type="body" idx="14"/>
          </p:nvPr>
        </p:nvSpPr>
        <p:spPr>
          <a:xfrm>
            <a:off x="1270000" y="3721100"/>
            <a:ext cx="10464800" cy="1816101"/>
          </a:xfrm>
          <a:prstGeom prst="rect">
            <a:avLst/>
          </a:prstGeom>
        </p:spPr>
        <p:txBody>
          <a:bodyPr/>
          <a:lstStyle/>
          <a:p>
            <a:r>
              <a:t>CONFESSION OF WRONGS AND SEEKING FORGIVENESS MUST BE MADE TO MEN WHO HAVE BEEN WRONGED.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Matthew 5:23-24 KJVS…"/>
          <p:cNvSpPr txBox="1">
            <a:spLocks noGrp="1"/>
          </p:cNvSpPr>
          <p:nvPr>
            <p:ph type="body" idx="14"/>
          </p:nvPr>
        </p:nvSpPr>
        <p:spPr>
          <a:xfrm>
            <a:off x="1270000" y="693594"/>
            <a:ext cx="10464800" cy="8720336"/>
          </a:xfrm>
          <a:prstGeom prst="rect">
            <a:avLst/>
          </a:prstGeom>
        </p:spPr>
        <p:txBody>
          <a:bodyPr/>
          <a:lstStyle/>
          <a:p>
            <a:r>
              <a:rPr dirty="0"/>
              <a:t>Matthew 5:23-24 KJV</a:t>
            </a:r>
          </a:p>
          <a:p>
            <a:r>
              <a:rPr dirty="0"/>
              <a:t>[23] Therefore if thou bring thy gift to the altar, and there </a:t>
            </a:r>
            <a:r>
              <a:rPr dirty="0" err="1"/>
              <a:t>rememberest</a:t>
            </a:r>
            <a:r>
              <a:rPr dirty="0"/>
              <a:t> that thy brother hath ought against thee; [24] Leave there thy gift before the altar, and go thy way; first be reconciled to thy brother, and then come and offer thy gift.</a:t>
            </a:r>
          </a:p>
          <a:p>
            <a:r>
              <a:rPr dirty="0"/>
              <a:t>This produces a good conscience toward men as well as toward God.</a:t>
            </a:r>
          </a:p>
          <a:p>
            <a:r>
              <a:rPr dirty="0"/>
              <a:t>Acts 24:16 KJV</a:t>
            </a:r>
          </a:p>
          <a:p>
            <a:r>
              <a:rPr dirty="0"/>
              <a:t>[16] And herein do I exercise myself, to have always a conscience void of offence toward God, and toward men.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PENTANCE ALSO REQUIRES THAT RESTITUTION BE MADE.…"/>
          <p:cNvSpPr txBox="1">
            <a:spLocks noGrp="1"/>
          </p:cNvSpPr>
          <p:nvPr>
            <p:ph type="body" idx="14"/>
          </p:nvPr>
        </p:nvSpPr>
        <p:spPr>
          <a:xfrm>
            <a:off x="244347" y="566459"/>
            <a:ext cx="12531853" cy="8658781"/>
          </a:xfrm>
          <a:prstGeom prst="rect">
            <a:avLst/>
          </a:prstGeom>
        </p:spPr>
        <p:txBody>
          <a:bodyPr/>
          <a:lstStyle/>
          <a:p>
            <a:r>
              <a:rPr dirty="0"/>
              <a:t>REPENTANCE ALSO REQUIRES THAT RESTITUTION BE MADE.</a:t>
            </a:r>
          </a:p>
          <a:p>
            <a:r>
              <a:rPr dirty="0"/>
              <a:t>Ezekiel 33:15 KJV</a:t>
            </a:r>
          </a:p>
          <a:p>
            <a:r>
              <a:rPr sz="3600" dirty="0"/>
              <a:t>[15] If the wicked restore the pledge, give again that he had robbed, walk in the statutes of life, without committing iniquity; he shall surely live, he shall not die.</a:t>
            </a:r>
          </a:p>
          <a:p>
            <a:r>
              <a:rPr dirty="0"/>
              <a:t>Restitution was one of the first things that Zacchaeus thought of after he met Jesus Christ.</a:t>
            </a:r>
          </a:p>
          <a:p>
            <a:r>
              <a:rPr dirty="0"/>
              <a:t>Luke 19:8 KJV</a:t>
            </a:r>
          </a:p>
          <a:p>
            <a:r>
              <a:rPr sz="3600" dirty="0"/>
              <a:t>[8] And Zacchaeus stood, and said unto the Lord; Behold, Lord, the half of my goods I give to the poor; and if I have taken any thing from any man by false accusation, I restore him fourfold.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PENTANCE INCLUDES FORGIVING OTHERS.…"/>
          <p:cNvSpPr txBox="1">
            <a:spLocks noGrp="1"/>
          </p:cNvSpPr>
          <p:nvPr>
            <p:ph type="body" idx="14"/>
          </p:nvPr>
        </p:nvSpPr>
        <p:spPr>
          <a:xfrm>
            <a:off x="266700" y="670521"/>
            <a:ext cx="12534900" cy="8412559"/>
          </a:xfrm>
          <a:prstGeom prst="rect">
            <a:avLst/>
          </a:prstGeom>
        </p:spPr>
        <p:txBody>
          <a:bodyPr/>
          <a:lstStyle/>
          <a:p>
            <a:r>
              <a:rPr dirty="0"/>
              <a:t>REPENTANCE INCLUDES FORGIVING OTHERS.</a:t>
            </a:r>
          </a:p>
          <a:p>
            <a:r>
              <a:rPr dirty="0"/>
              <a:t>All hatred, malice, grudges, ill-feelings toward others must be forsaken and those persons forgiven.</a:t>
            </a:r>
          </a:p>
          <a:p>
            <a:r>
              <a:rPr dirty="0"/>
              <a:t>Matthew 6:14-15 KJV</a:t>
            </a:r>
          </a:p>
          <a:p>
            <a:r>
              <a:rPr sz="3600" dirty="0"/>
              <a:t>[14] For if ye forgive men their trespasses, your heavenly Father will also forgive you: [15] But if ye forgive not men their trespasses, neither will your Father forgive your trespasses.</a:t>
            </a:r>
          </a:p>
          <a:p>
            <a:r>
              <a:rPr dirty="0"/>
              <a:t>Jesus is our example.</a:t>
            </a:r>
          </a:p>
          <a:p>
            <a:r>
              <a:rPr dirty="0"/>
              <a:t>Luke 23:34 KJV</a:t>
            </a:r>
          </a:p>
          <a:p>
            <a:r>
              <a:rPr sz="3600" dirty="0"/>
              <a:t>[34] Then said Jesus, Father, forgive them; for they know not what they do. And they parted his raiment, and cast lots.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HE ACT OF REPENTANCE IS TWO-FOLD.…"/>
          <p:cNvSpPr txBox="1">
            <a:spLocks noGrp="1"/>
          </p:cNvSpPr>
          <p:nvPr>
            <p:ph type="body" idx="14"/>
          </p:nvPr>
        </p:nvSpPr>
        <p:spPr>
          <a:xfrm>
            <a:off x="1270000" y="1346199"/>
            <a:ext cx="10464800" cy="6565900"/>
          </a:xfrm>
          <a:prstGeom prst="rect">
            <a:avLst/>
          </a:prstGeom>
        </p:spPr>
        <p:txBody>
          <a:bodyPr/>
          <a:lstStyle/>
          <a:p>
            <a:r>
              <a:rPr dirty="0"/>
              <a:t>THE ACT OF REPENTANCE IS TWO-FOLD.</a:t>
            </a:r>
          </a:p>
          <a:p>
            <a:r>
              <a:rPr dirty="0"/>
              <a:t>It means not only to turn away from and forsake sin (Ezekiel 33:11, 14) but also turning to God for forgiveness (Proverbs 28:13).</a:t>
            </a:r>
          </a:p>
          <a:p>
            <a:r>
              <a:rPr dirty="0"/>
              <a:t>Isaiah 55:7 KJV</a:t>
            </a:r>
          </a:p>
          <a:p>
            <a:r>
              <a:rPr dirty="0"/>
              <a:t>[7] Let the wicked forsake his way, and the unrighteous man his thoughts: and let him return unto the Lord , and he will have mercy upon him; and to our God, for he will abundantly pardon.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s man turns from his sin and seeks God a great feeling of humility and unwillingness overwhelms him.…"/>
          <p:cNvSpPr txBox="1">
            <a:spLocks noGrp="1"/>
          </p:cNvSpPr>
          <p:nvPr>
            <p:ph type="body" idx="14"/>
          </p:nvPr>
        </p:nvSpPr>
        <p:spPr>
          <a:xfrm>
            <a:off x="1270000" y="1132185"/>
            <a:ext cx="10464800" cy="7489230"/>
          </a:xfrm>
          <a:prstGeom prst="rect">
            <a:avLst/>
          </a:prstGeom>
        </p:spPr>
        <p:txBody>
          <a:bodyPr/>
          <a:lstStyle/>
          <a:p>
            <a:r>
              <a:rPr dirty="0"/>
              <a:t>As man turns from his sin and seeks God a great feeling of humility and unwillingness overwhelms him.</a:t>
            </a:r>
          </a:p>
          <a:p>
            <a:r>
              <a:rPr dirty="0"/>
              <a:t>2 Corinthians 7:11 KJV</a:t>
            </a:r>
          </a:p>
          <a:p>
            <a:r>
              <a:rPr dirty="0"/>
              <a:t>[11] For behold this selfsame thing, that ye sorrowed after a godly sort, what carefulness it wrought in you, yea, what clearing of yourselves, yea, what indignation, yea, what fear, yea, what vehement desire, yea, what zeal, yea, what revenge! In all things ye have approved yourselves to be clear in this matter.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a:picLocks noGrp="1"/>
          </p:cNvPicPr>
          <p:nvPr>
            <p:ph type="pic" idx="13"/>
          </p:nvPr>
        </p:nvPicPr>
        <p:blipFill>
          <a:blip r:embed="rId2">
            <a:extLst/>
          </a:blip>
          <a:stretch>
            <a:fillRect/>
          </a:stretch>
        </p:blipFill>
        <p:spPr>
          <a:xfrm>
            <a:off x="736600" y="800100"/>
            <a:ext cx="11518900" cy="6261100"/>
          </a:xfrm>
          <a:prstGeom prst="rect">
            <a:avLst/>
          </a:prstGeom>
        </p:spPr>
      </p:pic>
      <p:sp>
        <p:nvSpPr>
          <p:cNvPr id="125" name="True Repentance"/>
          <p:cNvSpPr txBox="1">
            <a:spLocks noGrp="1"/>
          </p:cNvSpPr>
          <p:nvPr>
            <p:ph type="title"/>
          </p:nvPr>
        </p:nvSpPr>
        <p:spPr>
          <a:xfrm>
            <a:off x="762000" y="7548484"/>
            <a:ext cx="11480800" cy="1346201"/>
          </a:xfrm>
          <a:prstGeom prst="rect">
            <a:avLst/>
          </a:prstGeom>
        </p:spPr>
        <p:txBody>
          <a:bodyPr/>
          <a:lstStyle/>
          <a:p>
            <a:r>
              <a:t>True Repentance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OSE THAT HAVE TRULY REPENTED - - BEEN CONVERTED (JUSTIFIED, SAVED, PARDONED, REDEEMED, BORN AGAIN, ETC.) NEED NO REPENTANCE"/>
          <p:cNvSpPr txBox="1">
            <a:spLocks noGrp="1"/>
          </p:cNvSpPr>
          <p:nvPr>
            <p:ph type="body" idx="14"/>
          </p:nvPr>
        </p:nvSpPr>
        <p:spPr>
          <a:xfrm>
            <a:off x="1270000" y="3435349"/>
            <a:ext cx="10464800" cy="2387601"/>
          </a:xfrm>
          <a:prstGeom prst="rect">
            <a:avLst/>
          </a:prstGeom>
        </p:spPr>
        <p:txBody>
          <a:bodyPr/>
          <a:lstStyle/>
          <a:p>
            <a:r>
              <a:t>THOSE THAT HAVE TRULY REPENTED - - BEEN CONVERTED (JUSTIFIED, SAVED, PARDONED, REDEEMED, BORN AGAIN, ETC.) NEED NO REPENTANCE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uke 15:7 KJVS…"/>
          <p:cNvSpPr txBox="1">
            <a:spLocks noGrp="1"/>
          </p:cNvSpPr>
          <p:nvPr>
            <p:ph type="body" idx="14"/>
          </p:nvPr>
        </p:nvSpPr>
        <p:spPr>
          <a:xfrm>
            <a:off x="241300" y="355600"/>
            <a:ext cx="12484100" cy="9029700"/>
          </a:xfrm>
          <a:prstGeom prst="rect">
            <a:avLst/>
          </a:prstGeom>
        </p:spPr>
        <p:txBody>
          <a:bodyPr/>
          <a:lstStyle/>
          <a:p>
            <a:r>
              <a:rPr dirty="0"/>
              <a:t>Luke 15:7 KJV</a:t>
            </a:r>
          </a:p>
          <a:p>
            <a:r>
              <a:rPr dirty="0"/>
              <a:t>[7] I say unto you, that likewise joy shall be in heaven over one sinner that </a:t>
            </a:r>
            <a:r>
              <a:rPr dirty="0" err="1"/>
              <a:t>repenteth</a:t>
            </a:r>
            <a:r>
              <a:rPr dirty="0"/>
              <a:t>, more than over ninety and nine just persons, which need no repentance.</a:t>
            </a:r>
          </a:p>
          <a:p>
            <a:r>
              <a:rPr dirty="0"/>
              <a:t>Matthew 9:13 KJV</a:t>
            </a:r>
          </a:p>
          <a:p>
            <a:r>
              <a:rPr dirty="0"/>
              <a:t>[13] But go ye and learn what that </a:t>
            </a:r>
            <a:r>
              <a:rPr dirty="0" err="1"/>
              <a:t>meaneth</a:t>
            </a:r>
            <a:r>
              <a:rPr dirty="0"/>
              <a:t>, I will have mercy, and not sacrifice: for I am not come to call the righteous, but sinners to repentance.</a:t>
            </a:r>
          </a:p>
          <a:p>
            <a:r>
              <a:rPr dirty="0"/>
              <a:t>Presentation by:</a:t>
            </a:r>
          </a:p>
          <a:p>
            <a:r>
              <a:rPr dirty="0"/>
              <a:t>Aero Drive Church of God</a:t>
            </a:r>
          </a:p>
          <a:p>
            <a:r>
              <a:rPr dirty="0"/>
              <a:t>108 Aero Drive Waynesboro VA, 22980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What is the definition of Repent?…">
            <a:hlinkClick r:id="" action="ppaction://hlinkshowjump?jump=nextslide"/>
          </p:cNvPr>
          <p:cNvSpPr txBox="1">
            <a:spLocks noGrp="1"/>
          </p:cNvSpPr>
          <p:nvPr>
            <p:ph type="title"/>
          </p:nvPr>
        </p:nvSpPr>
        <p:spPr>
          <a:xfrm>
            <a:off x="1130031" y="490672"/>
            <a:ext cx="10744738" cy="8772256"/>
          </a:xfrm>
          <a:prstGeom prst="rect">
            <a:avLst/>
          </a:prstGeom>
        </p:spPr>
        <p:txBody>
          <a:bodyPr>
            <a:normAutofit fontScale="90000"/>
          </a:bodyPr>
          <a:lstStyle/>
          <a:p>
            <a:pPr defTabSz="514095">
              <a:defRPr sz="6512">
                <a:effectLst>
                  <a:outerShdw blurRad="22352" dist="22352" dir="15900000" rotWithShape="0">
                    <a:srgbClr val="595650">
                      <a:alpha val="33000"/>
                    </a:srgbClr>
                  </a:outerShdw>
                </a:effectLst>
              </a:defRPr>
            </a:pPr>
            <a:r>
              <a:t>What is the definition of Repent?</a:t>
            </a:r>
          </a:p>
          <a:p>
            <a:pPr defTabSz="514095">
              <a:defRPr sz="6512">
                <a:effectLst>
                  <a:outerShdw blurRad="22352" dist="22352" dir="15900000" rotWithShape="0">
                    <a:srgbClr val="595650">
                      <a:alpha val="33000"/>
                    </a:srgbClr>
                  </a:outerShdw>
                </a:effectLst>
              </a:defRPr>
            </a:pPr>
            <a:endParaRPr/>
          </a:p>
          <a:p>
            <a:pPr algn="l" defTabSz="402336">
              <a:defRPr sz="1232">
                <a:solidFill>
                  <a:srgbClr val="333333"/>
                </a:solidFill>
                <a:effectLst/>
                <a:latin typeface="Helvetica"/>
                <a:ea typeface="Helvetica"/>
                <a:cs typeface="Helvetica"/>
                <a:sym typeface="Helvetica"/>
              </a:defRPr>
            </a:pPr>
            <a:r>
              <a:rPr b="1"/>
              <a:t>RE'PENT</a:t>
            </a:r>
            <a:r>
              <a:t>, a. [L. repo, to creep.] Creeping; as a repent root.</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rPr b="1"/>
              <a:t>REPENT'</a:t>
            </a:r>
            <a:r>
              <a:t>, v.i. [L. re and paeniteo, from paena, pain. Gr. See Paint.]</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1. To feel pain, sorrow or regret for something done or spoken; as, to repent that we have lost much time in idleness or sensual pleasure; to repent that we have injured or wounded the feelings of a friend. A person repents only of what he himself has done or said.</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2. To express sorrow for something past.</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Enobarbus did before thy face repent.</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3. To change the mind in consequence of the inconvenience or injury done by past conduct.</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Lest peradventure the people repent when they see war, and they return. Exo 13.</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4. Applied to the Supreme Being, to change the course of providential dealings. Gen 6. Psa 106.</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5. In theology, to sorrow or be pained for sin, as a violation of God's holy law, a dishonor to his character and government, and the foulest ingratitude to a Being of infinite benevolence.</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Except ye repent, ye shall all likewise perish. Luke 13. Acts 3.</a:t>
            </a:r>
          </a:p>
          <a:p>
            <a:pPr algn="l" defTabSz="402336">
              <a:defRPr sz="1232">
                <a:solidFill>
                  <a:srgbClr val="333333"/>
                </a:solidFill>
                <a:effectLst/>
                <a:latin typeface="Helvetica"/>
                <a:ea typeface="Helvetica"/>
                <a:cs typeface="Helvetica"/>
                <a:sym typeface="Helvetica"/>
              </a:defRPr>
            </a:pPr>
            <a:endParaRPr/>
          </a:p>
          <a:p>
            <a:pPr algn="l" defTabSz="402336">
              <a:defRPr sz="1232" b="1">
                <a:solidFill>
                  <a:srgbClr val="333333"/>
                </a:solidFill>
                <a:effectLst/>
                <a:latin typeface="Helvetica"/>
                <a:ea typeface="Helvetica"/>
                <a:cs typeface="Helvetica"/>
                <a:sym typeface="Helvetica"/>
              </a:defRPr>
            </a:pPr>
            <a:r>
              <a:t>REPENT'</a:t>
            </a:r>
            <a:r>
              <a:rPr b="0"/>
              <a:t>, v.t</a:t>
            </a:r>
          </a:p>
          <a:p>
            <a:pPr algn="l" defTabSz="402336">
              <a:defRPr sz="1232">
                <a:solidFill>
                  <a:srgbClr val="333333"/>
                </a:solidFill>
                <a:effectLst/>
                <a:latin typeface="Helvetica"/>
                <a:ea typeface="Helvetica"/>
                <a:cs typeface="Helvetica"/>
                <a:sym typeface="Helvetica"/>
              </a:defRPr>
            </a:pPr>
            <a:endParaRPr b="0"/>
          </a:p>
          <a:p>
            <a:pPr algn="l" defTabSz="402336">
              <a:defRPr sz="1232">
                <a:solidFill>
                  <a:srgbClr val="333333"/>
                </a:solidFill>
                <a:effectLst/>
                <a:latin typeface="Helvetica"/>
                <a:ea typeface="Helvetica"/>
                <a:cs typeface="Helvetica"/>
                <a:sym typeface="Helvetica"/>
              </a:defRPr>
            </a:pPr>
            <a:r>
              <a:t>1. To remember with sorrow; as, to repent rash words; to repent an injury done to a neighbor; to repent follies and vices. [See Repentance.]</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2. With the reciprocal pronoun.</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No man repented him of his wickedness. Jer 8.</a:t>
            </a:r>
          </a:p>
          <a:p>
            <a:pPr algn="l" defTabSz="402336">
              <a:defRPr sz="1232">
                <a:solidFill>
                  <a:srgbClr val="333333"/>
                </a:solidFill>
                <a:effectLst/>
                <a:latin typeface="Helvetica"/>
                <a:ea typeface="Helvetica"/>
                <a:cs typeface="Helvetica"/>
                <a:sym typeface="Helvetica"/>
              </a:defRPr>
            </a:pPr>
            <a:endParaRPr/>
          </a:p>
          <a:p>
            <a:pPr algn="l" defTabSz="402336">
              <a:defRPr sz="1232">
                <a:solidFill>
                  <a:srgbClr val="333333"/>
                </a:solidFill>
                <a:effectLst/>
                <a:latin typeface="Helvetica"/>
                <a:ea typeface="Helvetica"/>
                <a:cs typeface="Helvetica"/>
                <a:sym typeface="Helvetica"/>
              </a:defRPr>
            </a:pPr>
            <a:r>
              <a:t>[This form of expression is now obsolete.]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en Jesus began his ministry, he preached the doctrine of repentance.…"/>
          <p:cNvSpPr txBox="1">
            <a:spLocks noGrp="1"/>
          </p:cNvSpPr>
          <p:nvPr>
            <p:ph type="body" idx="14"/>
          </p:nvPr>
        </p:nvSpPr>
        <p:spPr>
          <a:xfrm>
            <a:off x="1270000" y="358328"/>
            <a:ext cx="10464800" cy="9951442"/>
          </a:xfrm>
          <a:prstGeom prst="rect">
            <a:avLst/>
          </a:prstGeom>
        </p:spPr>
        <p:txBody>
          <a:bodyPr/>
          <a:lstStyle/>
          <a:p>
            <a:pPr>
              <a:spcBef>
                <a:spcPts val="0"/>
              </a:spcBef>
              <a:defRPr sz="3200"/>
            </a:pPr>
            <a:r>
              <a:rPr dirty="0"/>
              <a:t>When Jesus began his ministry, he preached the doctrine of repentance.</a:t>
            </a:r>
          </a:p>
          <a:p>
            <a:pPr>
              <a:spcBef>
                <a:spcPts val="0"/>
              </a:spcBef>
              <a:defRPr sz="3200"/>
            </a:pPr>
            <a:endParaRPr dirty="0"/>
          </a:p>
          <a:p>
            <a:pPr>
              <a:spcBef>
                <a:spcPts val="0"/>
              </a:spcBef>
              <a:defRPr sz="3200"/>
            </a:pPr>
            <a:r>
              <a:rPr dirty="0"/>
              <a:t>Matthew 4:17 KJV</a:t>
            </a:r>
          </a:p>
          <a:p>
            <a:pPr>
              <a:spcBef>
                <a:spcPts val="0"/>
              </a:spcBef>
              <a:defRPr sz="3200"/>
            </a:pPr>
            <a:r>
              <a:rPr dirty="0"/>
              <a:t>[17] From that time Jesus began to preach, and to say, Repent: for the kingdom of heaven is at hand.</a:t>
            </a:r>
          </a:p>
          <a:p>
            <a:pPr>
              <a:spcBef>
                <a:spcPts val="0"/>
              </a:spcBef>
              <a:defRPr sz="3200"/>
            </a:pPr>
            <a:endParaRPr dirty="0"/>
          </a:p>
          <a:p>
            <a:pPr>
              <a:spcBef>
                <a:spcPts val="0"/>
              </a:spcBef>
              <a:defRPr sz="3200"/>
            </a:pPr>
            <a:r>
              <a:rPr dirty="0"/>
              <a:t>John The Baptist required repentance of those who came to him to be baptized.</a:t>
            </a:r>
          </a:p>
          <a:p>
            <a:pPr>
              <a:spcBef>
                <a:spcPts val="0"/>
              </a:spcBef>
              <a:defRPr sz="3200"/>
            </a:pPr>
            <a:endParaRPr dirty="0"/>
          </a:p>
          <a:p>
            <a:pPr>
              <a:spcBef>
                <a:spcPts val="0"/>
              </a:spcBef>
              <a:defRPr sz="3200"/>
            </a:pPr>
            <a:r>
              <a:rPr dirty="0"/>
              <a:t>Luke 3:3 KJV</a:t>
            </a:r>
          </a:p>
          <a:p>
            <a:pPr>
              <a:spcBef>
                <a:spcPts val="0"/>
              </a:spcBef>
              <a:defRPr sz="3200"/>
            </a:pPr>
            <a:r>
              <a:rPr dirty="0"/>
              <a:t>[3] And he came into all the country about Jordan, preaching the baptism of repentance for the remission of sins;</a:t>
            </a:r>
          </a:p>
          <a:p>
            <a:pPr>
              <a:spcBef>
                <a:spcPts val="0"/>
              </a:spcBef>
              <a:defRPr sz="3200"/>
            </a:pPr>
            <a:r>
              <a:rPr dirty="0"/>
              <a:t>Luke 3:8 KJV</a:t>
            </a:r>
          </a:p>
          <a:p>
            <a:pPr>
              <a:spcBef>
                <a:spcPts val="0"/>
              </a:spcBef>
              <a:defRPr sz="3200"/>
            </a:pPr>
            <a:r>
              <a:rPr dirty="0"/>
              <a:t>[8] Bring forth therefore fruits worthy of repentance, and begin not to say within yourselves, We have Abraham to our father: for I say unto you, That God is able of these stones to raise up children unto Abraham.</a:t>
            </a:r>
          </a:p>
          <a:p>
            <a:pPr>
              <a:spcBef>
                <a:spcPts val="0"/>
              </a:spcBef>
              <a:defRPr sz="3200"/>
            </a:pPr>
            <a:endParaRPr dirty="0"/>
          </a:p>
          <a:p>
            <a:pPr>
              <a:spcBef>
                <a:spcPts val="0"/>
              </a:spcBef>
              <a:defRPr sz="3200"/>
            </a:pP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Isaiah defines repentance:…"/>
          <p:cNvSpPr txBox="1">
            <a:spLocks noGrp="1"/>
          </p:cNvSpPr>
          <p:nvPr>
            <p:ph type="body" idx="14"/>
          </p:nvPr>
        </p:nvSpPr>
        <p:spPr>
          <a:xfrm>
            <a:off x="898525" y="573889"/>
            <a:ext cx="11207751" cy="9643666"/>
          </a:xfrm>
          <a:prstGeom prst="rect">
            <a:avLst/>
          </a:prstGeom>
        </p:spPr>
        <p:txBody>
          <a:bodyPr/>
          <a:lstStyle/>
          <a:p>
            <a:r>
              <a:rPr dirty="0"/>
              <a:t>Isaiah defines repentance:</a:t>
            </a:r>
          </a:p>
          <a:p>
            <a:r>
              <a:rPr dirty="0"/>
              <a:t>Isaiah 55:7 KJV</a:t>
            </a:r>
          </a:p>
          <a:p>
            <a:r>
              <a:rPr dirty="0"/>
              <a:t>[7] Let the wicked forsake his way, and the unrighteous man his thoughts: and let him return unto the Lord , and he will have mercy upon him; and to our God, for he will abundantly pardon.</a:t>
            </a:r>
          </a:p>
          <a:p>
            <a:endParaRPr dirty="0"/>
          </a:p>
          <a:p>
            <a:r>
              <a:rPr dirty="0"/>
              <a:t>Jesus Commanded ALL men to REPENT.</a:t>
            </a:r>
          </a:p>
          <a:p>
            <a:r>
              <a:rPr dirty="0"/>
              <a:t>Mark 1:15 KJV</a:t>
            </a:r>
          </a:p>
          <a:p>
            <a:r>
              <a:rPr dirty="0"/>
              <a:t>[15] And saying, The time is fulfilled, and the kingdom of God is at hand: repent ye, and believe the gospel.</a:t>
            </a:r>
          </a:p>
          <a:p>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Apostles commanded sinners to repent.…"/>
          <p:cNvSpPr txBox="1">
            <a:spLocks noGrp="1"/>
          </p:cNvSpPr>
          <p:nvPr>
            <p:ph type="body" idx="14"/>
          </p:nvPr>
        </p:nvSpPr>
        <p:spPr>
          <a:xfrm>
            <a:off x="172280" y="1"/>
            <a:ext cx="12616620" cy="12586638"/>
          </a:xfrm>
          <a:prstGeom prst="rect">
            <a:avLst/>
          </a:prstGeom>
        </p:spPr>
        <p:txBody>
          <a:bodyPr/>
          <a:lstStyle/>
          <a:p>
            <a:r>
              <a:rPr dirty="0"/>
              <a:t>The Apostles commanded sinners to repent.</a:t>
            </a:r>
          </a:p>
          <a:p>
            <a:r>
              <a:rPr dirty="0"/>
              <a:t>Acts 2:38 KJV</a:t>
            </a:r>
          </a:p>
          <a:p>
            <a:r>
              <a:rPr dirty="0"/>
              <a:t>[38] Then Peter said unto them, Repent, and be baptized every one of you in the name of Jesus Christ for the remission of sins, and ye shall receive the gift of the Holy Ghost</a:t>
            </a:r>
          </a:p>
          <a:p>
            <a:r>
              <a:rPr dirty="0"/>
              <a:t>Acts 3:19 KJV</a:t>
            </a:r>
          </a:p>
          <a:p>
            <a:r>
              <a:rPr dirty="0"/>
              <a:t>[19] Repent ye therefore, and be converted, that your sins may be blotted out, when the times of refreshing shall come from the presence of the Lord;</a:t>
            </a:r>
          </a:p>
          <a:p>
            <a:r>
              <a:rPr dirty="0"/>
              <a:t>Acts 17:30 KJV</a:t>
            </a:r>
          </a:p>
          <a:p>
            <a:r>
              <a:rPr dirty="0"/>
              <a:t>[30] And the times of this ignorance God winked at; but now </a:t>
            </a:r>
            <a:r>
              <a:rPr dirty="0" err="1"/>
              <a:t>commandeth</a:t>
            </a:r>
            <a:r>
              <a:rPr dirty="0"/>
              <a:t> all men every where to repent:</a:t>
            </a:r>
          </a:p>
          <a:p>
            <a:endParaRPr dirty="0"/>
          </a:p>
          <a:p>
            <a:endParaRPr dirty="0"/>
          </a:p>
          <a:p>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pentance is required of all no matter how good or…"/>
          <p:cNvSpPr txBox="1">
            <a:spLocks noGrp="1"/>
          </p:cNvSpPr>
          <p:nvPr>
            <p:ph type="body" idx="14"/>
          </p:nvPr>
        </p:nvSpPr>
        <p:spPr>
          <a:xfrm>
            <a:off x="228601" y="404942"/>
            <a:ext cx="12547599" cy="9028113"/>
          </a:xfrm>
          <a:prstGeom prst="rect">
            <a:avLst/>
          </a:prstGeom>
        </p:spPr>
        <p:txBody>
          <a:bodyPr/>
          <a:lstStyle/>
          <a:p>
            <a:r>
              <a:rPr dirty="0"/>
              <a:t>Repentance is required of all no matter how good or </a:t>
            </a:r>
          </a:p>
          <a:p>
            <a:r>
              <a:rPr dirty="0"/>
              <a:t>self- righteous one may be.</a:t>
            </a:r>
          </a:p>
          <a:p>
            <a:r>
              <a:rPr dirty="0"/>
              <a:t>Luke 13:1-5 KJV</a:t>
            </a:r>
          </a:p>
          <a:p>
            <a:r>
              <a:rPr dirty="0"/>
              <a:t>[1] There were present at that season some that told him of the </a:t>
            </a:r>
            <a:r>
              <a:rPr dirty="0" err="1"/>
              <a:t>Galilaeans</a:t>
            </a:r>
            <a:r>
              <a:rPr dirty="0"/>
              <a:t>, whose blood Pilate had mingled with their sacrifices. [2] And Jesus answering said unto them, Suppose ye that these </a:t>
            </a:r>
            <a:r>
              <a:rPr dirty="0" err="1"/>
              <a:t>Galilaeans</a:t>
            </a:r>
            <a:r>
              <a:rPr dirty="0"/>
              <a:t> were sinners above all the </a:t>
            </a:r>
            <a:r>
              <a:rPr dirty="0" err="1"/>
              <a:t>Galilaeans</a:t>
            </a:r>
            <a:r>
              <a:rPr dirty="0"/>
              <a:t>, because they suffered such things? [3] I tell you, Nay: but, except ye repent, ye shall all likewise perish. [4] Or those eighteen, upon whom the tower in Siloam fell, and slew them, think ye that they were sinners above all men that dwelt in Jerusalem? [5] I tell you, Nay: but, except ye repent, ye shall all likewise perish.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Y?…"/>
          <p:cNvSpPr txBox="1">
            <a:spLocks noGrp="1"/>
          </p:cNvSpPr>
          <p:nvPr>
            <p:ph type="body" idx="14"/>
          </p:nvPr>
        </p:nvSpPr>
        <p:spPr>
          <a:xfrm>
            <a:off x="1270000" y="3038971"/>
            <a:ext cx="10464800" cy="3180358"/>
          </a:xfrm>
          <a:prstGeom prst="rect">
            <a:avLst/>
          </a:prstGeom>
        </p:spPr>
        <p:txBody>
          <a:bodyPr/>
          <a:lstStyle/>
          <a:p>
            <a:r>
              <a:rPr dirty="0"/>
              <a:t>WHY?</a:t>
            </a:r>
          </a:p>
          <a:p>
            <a:r>
              <a:rPr dirty="0"/>
              <a:t>Romans 3:23 KJV</a:t>
            </a:r>
          </a:p>
          <a:p>
            <a:r>
              <a:rPr dirty="0"/>
              <a:t>[23] For all have sinned, and come short of the glory of God;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PENTANCE IS TO HAVE TRUE GODLY SORROW.…"/>
          <p:cNvSpPr txBox="1">
            <a:spLocks noGrp="1"/>
          </p:cNvSpPr>
          <p:nvPr>
            <p:ph type="body" idx="14"/>
          </p:nvPr>
        </p:nvSpPr>
        <p:spPr>
          <a:xfrm>
            <a:off x="127001" y="574978"/>
            <a:ext cx="12687300" cy="8720336"/>
          </a:xfrm>
          <a:prstGeom prst="rect">
            <a:avLst/>
          </a:prstGeom>
        </p:spPr>
        <p:txBody>
          <a:bodyPr/>
          <a:lstStyle/>
          <a:p>
            <a:r>
              <a:rPr dirty="0"/>
              <a:t>REPENTANCE IS TO HAVE TRUE GODLY SORROW.</a:t>
            </a:r>
          </a:p>
          <a:p>
            <a:r>
              <a:rPr dirty="0"/>
              <a:t> Luke 18:10-14 KJV</a:t>
            </a:r>
          </a:p>
          <a:p>
            <a:r>
              <a:rPr dirty="0"/>
              <a:t>[10] Two men went up into the temple to pray; the one a Pharisee, and the other a publican. [11] The Pharisee stood and prayed thus with himself, God, I thank thee, that I am not as other men are , extortioners, unjust, adulterers, or even as this publican. [12] I fast twice in the week, I give tithes of all that I possess. [13] And the publican, standing afar off, would not lift up so much as his eyes unto heaven, but smote upon his breast, saying, God be merciful to me a sinner. [14] I tell you, this man went down to his house justified rather than the other: for every one that </a:t>
            </a:r>
            <a:r>
              <a:rPr dirty="0" err="1"/>
              <a:t>exalteth</a:t>
            </a:r>
            <a:r>
              <a:rPr dirty="0"/>
              <a:t> himself shall be abased; and he that </a:t>
            </a:r>
            <a:r>
              <a:rPr dirty="0" err="1"/>
              <a:t>humbleth</a:t>
            </a:r>
            <a:r>
              <a:rPr dirty="0"/>
              <a:t> himself shall be exalted.</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2023</Words>
  <Application>Microsoft Office PowerPoint</Application>
  <PresentationFormat>Custom</PresentationFormat>
  <Paragraphs>120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Baskerville</vt:lpstr>
      <vt:lpstr>Helvetica</vt:lpstr>
      <vt:lpstr>Helvetica Neue</vt:lpstr>
      <vt:lpstr>LeatherBook</vt:lpstr>
      <vt:lpstr>Church of God</vt:lpstr>
      <vt:lpstr>True Repentance </vt:lpstr>
      <vt:lpstr>What is the definition of Repent?  RE'PENT, a. [L. repo, to creep.] Creeping; as a repent root.  REPENT', v.i. [L. re and paeniteo, from paena, pain. Gr. See Paint.]  1. To feel pain, sorrow or regret for something done or spoken; as, to repent that we have lost much time in idleness or sensual pleasure; to repent that we have injured or wounded the feelings of a friend. A person repents only of what he himself has done or said.  2. To express sorrow for something past.  Enobarbus did before thy face repent.  3. To change the mind in consequence of the inconvenience or injury done by past conduct.  Lest peradventure the people repent when they see war, and they return. Exo 13.  4. Applied to the Supreme Being, to change the course of providential dealings. Gen 6. Psa 106.  5. In theology, to sorrow or be pained for sin, as a violation of God's holy law, a dishonor to his character and government, and the foulest ingratitude to a Being of infinite benevolence.  Except ye repent, ye shall all likewise perish. Luke 13. Acts 3.  REPENT', v.t  1. To remember with sorrow; as, to repent rash words; to repent an injury done to a neighbor; to repent follies and vices. [See Repentance.]  2. With the reciprocal pronoun.  No man repented him of his wickedness. Jer 8.  [This form of expression is now obsolete.]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God</dc:title>
  <dc:creator>Brian Lobban</dc:creator>
  <cp:lastModifiedBy>Aero Drive</cp:lastModifiedBy>
  <cp:revision>3</cp:revision>
  <dcterms:modified xsi:type="dcterms:W3CDTF">2018-02-24T14:25:51Z</dcterms:modified>
</cp:coreProperties>
</file>